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9144000" cy="5143500" type="screen16x9"/>
  <p:notesSz cx="6858000" cy="9144000"/>
  <p:embeddedFontLst>
    <p:embeddedFont>
      <p:font typeface="Cormorant Garamond" pitchFamily="2" charset="77"/>
      <p:regular r:id="rId59"/>
      <p:bold r:id="rId60"/>
      <p:italic r:id="rId61"/>
      <p:boldItalic r:id="rId62"/>
    </p:embeddedFont>
    <p:embeddedFont>
      <p:font typeface="Cormorant Garamond Medium" pitchFamily="2" charset="77"/>
      <p:regular r:id="rId63"/>
      <p:bold r:id="rId64"/>
      <p:italic r:id="rId65"/>
      <p:boldItalic r:id="rId66"/>
    </p:embeddedFont>
    <p:embeddedFont>
      <p:font typeface="Cormorant Garamond SemiBold" pitchFamily="2" charset="77"/>
      <p:regular r:id="rId67"/>
      <p:bold r:id="rId68"/>
      <p:italic r:id="rId69"/>
      <p:boldItalic r:id="rId70"/>
    </p:embeddedFont>
    <p:embeddedFont>
      <p:font typeface="EB Garamond Medium" panose="020F0502020204030204" pitchFamily="34" charset="0"/>
      <p:regular r:id="rId71"/>
      <p:bold r:id="rId72"/>
      <p:italic r:id="rId73"/>
      <p:boldItalic r:id="rId74"/>
    </p:embeddedFont>
    <p:embeddedFont>
      <p:font typeface="Open Sans" panose="020B0606030504020204" pitchFamily="34" charset="0"/>
      <p:regular r:id="rId75"/>
      <p:bold r:id="rId76"/>
      <p:italic r:id="rId77"/>
      <p:boldItalic r:id="rId78"/>
    </p:embeddedFont>
    <p:embeddedFont>
      <p:font typeface="Open Sans Light" panose="020B030603050402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3" d="100"/>
          <a:sy n="143" d="100"/>
        </p:scale>
        <p:origin x="1304" y="4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8.fntdata"/><Relationship Id="rId61" Type="http://schemas.openxmlformats.org/officeDocument/2006/relationships/font" Target="fonts/font3.fntdata"/><Relationship Id="rId8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ef34024fc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ef34024fc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ef34024f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ef34024f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ef34024fc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ef34024fc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ef34024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ef34024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ef34024fc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ef34024fc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ef34024fc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ef34024fc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ef34024fc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ef34024fc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ef34024fc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ef34024fc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ef34024fc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ef34024fc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ef34024fc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ef34024fc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ad00c461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ad00c461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ef34024fc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ef34024fc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ef34024fc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aef34024fc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ef34024f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ef34024f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25d6cfab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225d6cfab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25d6cfab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225d6cfab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225d6cfaba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225d6cfaba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225d6cfab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225d6cfab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225d6cfaba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225d6cfaba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225d6cfab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225d6cfab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225d6cfab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225d6cfab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ef34024f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ef34024f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25d6cfab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225d6cfab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25d6cfaba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225d6cfaba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225d6cfab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225d6cfab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225d6cfab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225d6cfab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225d6cfab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225d6cfab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225d6cfab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225d6cfab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225d6cfaba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225d6cfaba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225d6cfab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225d6cfab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225d6cfaba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225d6cfaba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25d6cfab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225d6cfab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ad00c461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ad00c461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225d6cfab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225d6cfab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225d6cfaba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225d6cfaba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225d6cfaba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225d6cfaba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225d6cfab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225d6cfab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225d6cfab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225d6cfab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225d6cfab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225d6cfab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ef34024f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ef34024f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25d6cfaba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225d6cfaba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225d6cfaba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225d6cfaba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225d6cfaba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225d6cfaba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ef34024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ef34024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225d6cfab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225d6cfab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225d6cfab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225d6cfab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225d6cfaba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225d6cfaba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225d6cfaba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225d6cfaba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225d6cfaba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225d6cfaba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225d6cfaba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3225d6cfaba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aacc5af17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aacc5af179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ef34024f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ef34024f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ef34024f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ef34024f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ef34024fc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ef34024fc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ef34024fc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ef34024fc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256700" y="2067725"/>
            <a:ext cx="4412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3862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5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5"/>
          <p:cNvCxnSpPr>
            <a:stCxn id="27" idx="4"/>
            <a:endCxn id="28" idx="0"/>
          </p:cNvCxnSpPr>
          <p:nvPr/>
        </p:nvCxnSpPr>
        <p:spPr>
          <a:xfrm>
            <a:off x="1178925" y="2407300"/>
            <a:ext cx="0" cy="147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255350" y="21254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Euclidean space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255350" y="26648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Set-based spaces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255350" y="32042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Topology of space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255350" y="37436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Further spaces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614975" y="1152475"/>
            <a:ext cx="347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360175" y="1152475"/>
            <a:ext cx="347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44" name="Google Shape;44;p6"/>
          <p:cNvCxnSpPr>
            <a:stCxn id="45" idx="4"/>
            <a:endCxn id="46" idx="0"/>
          </p:cNvCxnSpPr>
          <p:nvPr/>
        </p:nvCxnSpPr>
        <p:spPr>
          <a:xfrm>
            <a:off x="1178925" y="2407300"/>
            <a:ext cx="0" cy="147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6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255350" y="21254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Euclidean space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255350" y="26648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Set-based spaces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55350" y="32042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Topology of space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255350" y="37436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Further spaces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7" name="Google Shape;57;p7"/>
          <p:cNvCxnSpPr>
            <a:stCxn id="58" idx="4"/>
            <a:endCxn id="59" idx="0"/>
          </p:cNvCxnSpPr>
          <p:nvPr/>
        </p:nvCxnSpPr>
        <p:spPr>
          <a:xfrm>
            <a:off x="1178925" y="2407300"/>
            <a:ext cx="0" cy="1471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7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chemeClr val="accent5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255350" y="21254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Euclidean space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255350" y="26648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Set-based spaces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255350" y="32042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Topology of space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255350" y="37436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Further spaces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apter">
  <p:cSld name="MAIN_POINT">
    <p:bg>
      <p:bgPr>
        <a:solidFill>
          <a:schemeClr val="accent4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None/>
              <a:defRPr sz="3000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15100" y="1152475"/>
            <a:ext cx="7217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morant Garamond Medium"/>
              <a:buChar char="●"/>
              <a:defRPr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9275" y="4725200"/>
            <a:ext cx="548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684050" y="4760150"/>
            <a:ext cx="7148100" cy="2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Duckham, Sun, Worboys (2024) GIS: A Computing Perspective, Third Edition, CRC Press </a:t>
            </a:r>
            <a:endParaRPr sz="9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gisacp.duckham.org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Chapter 3:</a:t>
            </a:r>
            <a:br>
              <a:rPr lang="en-GB"/>
            </a:br>
            <a:r>
              <a:rPr lang="en-GB"/>
              <a:t>Fundamental </a:t>
            </a:r>
            <a:br>
              <a:rPr lang="en-GB"/>
            </a:br>
            <a:r>
              <a:rPr lang="en-GB"/>
              <a:t>Spatial Concepts</a:t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b="1">
                <a:latin typeface="Cormorant Garamond"/>
                <a:ea typeface="Cormorant Garamond"/>
                <a:cs typeface="Cormorant Garamond"/>
                <a:sym typeface="Cormorant Garamond"/>
              </a:rPr>
              <a:t>Monotone chain</a:t>
            </a:r>
            <a:r>
              <a:rPr lang="en-GB" sz="1700"/>
              <a:t>: there is some line in the Euclidean plane such that the projection of the vertices onto the line preserves the ordering of the list of points in the chain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b="1">
                <a:latin typeface="Cormorant Garamond"/>
                <a:ea typeface="Cormorant Garamond"/>
                <a:cs typeface="Cormorant Garamond"/>
                <a:sym typeface="Cormorant Garamond"/>
              </a:rPr>
              <a:t>Monotone polygon</a:t>
            </a:r>
            <a:r>
              <a:rPr lang="en-GB" sz="1700"/>
              <a:t>: if the boundary can be split into two polylines, such that the chain of vertices of each polyline is a monotone chain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 b="1">
                <a:latin typeface="Cormorant Garamond"/>
                <a:ea typeface="Cormorant Garamond"/>
                <a:cs typeface="Cormorant Garamond"/>
                <a:sym typeface="Cormorant Garamond"/>
              </a:rPr>
              <a:t>Triangulation</a:t>
            </a:r>
            <a:r>
              <a:rPr lang="en-GB" sz="1700"/>
              <a:t>: partitioning of the polygon into triangles that intersect only at their mutual boundaries</a:t>
            </a:r>
            <a:endParaRPr sz="1700"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Polygons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Polygons</a:t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5325" y="1720151"/>
            <a:ext cx="1696366" cy="19691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0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3185" y="1720151"/>
            <a:ext cx="1650865" cy="1969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0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3738" y="1121400"/>
            <a:ext cx="2653971" cy="268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1621775" y="3780300"/>
            <a:ext cx="18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monotone</a:t>
            </a:r>
            <a:endParaRPr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773175" y="3780300"/>
            <a:ext cx="18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non monotone</a:t>
            </a:r>
            <a:endParaRPr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6540725" y="3780300"/>
            <a:ext cx="186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monotone polygon</a:t>
            </a:r>
            <a:endParaRPr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Transformations preserve particular properties of embedded objects</a:t>
            </a:r>
            <a:endParaRPr sz="1700"/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Euclidean transformations preserve shape and size, e.g., translations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Similarity transformations preserve shape but not necessarily size, e.g., scalings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Affine transformations preserve affine properties, such as parallelism, e.g., rotations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Projective transformations preserve projective properties (intuitively properties that are preserved when projecting a shape onto a screen) 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Topological transformation preserve topological properties, discussed in a later section</a:t>
            </a:r>
            <a:endParaRPr sz="1700"/>
          </a:p>
        </p:txBody>
      </p: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Transformations</a:t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3.2</a:t>
            </a: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Set-based spaces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The set based model involves: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constituent objects to be modeled, called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elements</a:t>
            </a:r>
            <a:r>
              <a:rPr lang="en-GB"/>
              <a:t> or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members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Collection of elements, called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sets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relationship between the elements and the sets to which they belong, termed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membership 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Sets</a:t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225" y="3061100"/>
            <a:ext cx="3034151" cy="16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7025" y="3107950"/>
            <a:ext cx="344000" cy="29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Equality</a:t>
            </a:r>
            <a:r>
              <a:rPr lang="en-GB"/>
              <a:t>: a relationship between two sets that holds when the sets contain precisely the same members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Subset</a:t>
            </a:r>
            <a:r>
              <a:rPr lang="en-GB"/>
              <a:t>: the relationship between two sets where every member of one set is a member of the second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Power set</a:t>
            </a:r>
            <a:r>
              <a:rPr lang="en-GB"/>
              <a:t>: the set of all subsets of a set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Partition</a:t>
            </a:r>
            <a:r>
              <a:rPr lang="en-GB"/>
              <a:t>: a set of subsets of a set, such that each and every member of the original set appears in exactly one subset in the partition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Empty set</a:t>
            </a:r>
            <a:r>
              <a:rPr lang="en-GB"/>
              <a:t>: the set containing no members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Cardinality</a:t>
            </a:r>
            <a:r>
              <a:rPr lang="en-GB"/>
              <a:t>: the number of members in a set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Intersection</a:t>
            </a:r>
            <a:r>
              <a:rPr lang="en-GB"/>
              <a:t>: a binary operation that takes two sets and returns the set of elements that are members of both the original sets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Union</a:t>
            </a:r>
            <a:r>
              <a:rPr lang="en-GB"/>
              <a:t>: a binary operation that takes two sets and returns the set of elements that are members of at least one of the original sets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Difference</a:t>
            </a:r>
            <a:r>
              <a:rPr lang="en-GB"/>
              <a:t>: a binary operation that takes two sets and returns the set of elements that are members of the first set but not the second set</a:t>
            </a:r>
            <a:endParaRPr/>
          </a:p>
          <a:p>
            <a:pPr marL="457200" lvl="0" indent="-308610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Complement</a:t>
            </a:r>
            <a:r>
              <a:rPr lang="en-GB"/>
              <a:t>: a unary operation that when applied to a set returns the set of elements that are not in the set</a:t>
            </a: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Sets</a:t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Distinguished sets</a:t>
            </a:r>
            <a:endParaRPr/>
          </a:p>
        </p:txBody>
      </p:sp>
      <p:sp>
        <p:nvSpPr>
          <p:cNvPr id="192" name="Google Shape;192;p25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775" y="1370799"/>
            <a:ext cx="7210199" cy="291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Relations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Product</a:t>
            </a:r>
            <a:r>
              <a:rPr lang="en-GB"/>
              <a:t>: returns the set of ordered pairs, whose first element is a member of the first set and second element is a member of the second 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Binary relation</a:t>
            </a:r>
            <a:r>
              <a:rPr lang="en-GB"/>
              <a:t>: a subset of the product of two sets, whose ordered pairs show the relationships between members of the first set and members of the second 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Reflexive relations</a:t>
            </a:r>
            <a:r>
              <a:rPr lang="en-GB"/>
              <a:t>: where every element of the set is related to itself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Symmetric relations</a:t>
            </a:r>
            <a:r>
              <a:rPr lang="en-GB"/>
              <a:t>: where if </a:t>
            </a:r>
            <a:r>
              <a:rPr lang="en-GB" i="1"/>
              <a:t>x</a:t>
            </a:r>
            <a:r>
              <a:rPr lang="en-GB"/>
              <a:t> is related to </a:t>
            </a:r>
            <a:r>
              <a:rPr lang="en-GB" i="1"/>
              <a:t>y</a:t>
            </a:r>
            <a:r>
              <a:rPr lang="en-GB"/>
              <a:t> then </a:t>
            </a:r>
            <a:r>
              <a:rPr lang="en-GB" i="1"/>
              <a:t>y</a:t>
            </a:r>
            <a:r>
              <a:rPr lang="en-GB"/>
              <a:t> is related to </a:t>
            </a:r>
            <a:r>
              <a:rPr lang="en-GB" i="1"/>
              <a:t>x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Transitive relations</a:t>
            </a:r>
            <a:r>
              <a:rPr lang="en-GB"/>
              <a:t>: where if </a:t>
            </a:r>
            <a:r>
              <a:rPr lang="en-GB" i="1"/>
              <a:t>x</a:t>
            </a:r>
            <a:r>
              <a:rPr lang="en-GB"/>
              <a:t> is related to </a:t>
            </a:r>
            <a:r>
              <a:rPr lang="en-GB" i="1"/>
              <a:t>y</a:t>
            </a:r>
            <a:r>
              <a:rPr lang="en-GB"/>
              <a:t> and </a:t>
            </a:r>
            <a:r>
              <a:rPr lang="en-GB" i="1"/>
              <a:t>y</a:t>
            </a:r>
            <a:r>
              <a:rPr lang="en-GB"/>
              <a:t> is related to </a:t>
            </a:r>
            <a:r>
              <a:rPr lang="en-GB" i="1"/>
              <a:t>z</a:t>
            </a:r>
            <a:r>
              <a:rPr lang="en-GB"/>
              <a:t> then </a:t>
            </a:r>
            <a:r>
              <a:rPr lang="en-GB" i="1"/>
              <a:t>x</a:t>
            </a:r>
            <a:r>
              <a:rPr lang="en-GB"/>
              <a:t> is related to </a:t>
            </a:r>
            <a:r>
              <a:rPr lang="en-GB" i="1"/>
              <a:t>z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Equivalence relation</a:t>
            </a:r>
            <a:r>
              <a:rPr lang="en-GB"/>
              <a:t>: a binary relation that is reflexive, symmetric and transitive</a:t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</a:t>
            </a: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Function</a:t>
            </a:r>
            <a:r>
              <a:rPr lang="en-GB"/>
              <a:t>: a type of relation which has the property that each member of the first set relates to exactly one member of the second set</a:t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3999" y="2177825"/>
            <a:ext cx="3960800" cy="23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Functions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Injection</a:t>
            </a:r>
            <a:r>
              <a:rPr lang="en-GB"/>
              <a:t>: any two different points in the domain are transformed to two distinct points in the codomain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Image</a:t>
            </a:r>
            <a:r>
              <a:rPr lang="en-GB"/>
              <a:t>: the set of all possible outputs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Surjection</a:t>
            </a:r>
            <a:r>
              <a:rPr lang="en-GB"/>
              <a:t>: when the image equals the codomain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Bijection</a:t>
            </a:r>
            <a:r>
              <a:rPr lang="en-GB"/>
              <a:t>: a function that is both a surjection and an injection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ubTitle" idx="1"/>
          </p:nvPr>
        </p:nvSpPr>
        <p:spPr>
          <a:xfrm>
            <a:off x="4256700" y="2067725"/>
            <a:ext cx="4412700" cy="25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en-GB" sz="1480"/>
              <a:t>manipulate </a:t>
            </a:r>
            <a:r>
              <a:rPr lang="en-GB" sz="1480" b="1">
                <a:latin typeface="Cormorant Garamond"/>
                <a:ea typeface="Cormorant Garamond"/>
                <a:cs typeface="Cormorant Garamond"/>
                <a:sym typeface="Cormorant Garamond"/>
              </a:rPr>
              <a:t>Euclidean geometry</a:t>
            </a:r>
            <a:r>
              <a:rPr lang="en-GB" sz="1480"/>
              <a:t>, in which </a:t>
            </a:r>
            <a:r>
              <a:rPr lang="en-GB" sz="1480" b="1">
                <a:latin typeface="Cormorant Garamond"/>
                <a:ea typeface="Cormorant Garamond"/>
                <a:cs typeface="Cormorant Garamond"/>
                <a:sym typeface="Cormorant Garamond"/>
              </a:rPr>
              <a:t>distances</a:t>
            </a:r>
            <a:r>
              <a:rPr lang="en-GB" sz="1480"/>
              <a:t>, </a:t>
            </a:r>
            <a:r>
              <a:rPr lang="en-GB" sz="1480" b="1">
                <a:latin typeface="Cormorant Garamond"/>
                <a:ea typeface="Cormorant Garamond"/>
                <a:cs typeface="Cormorant Garamond"/>
                <a:sym typeface="Cormorant Garamond"/>
              </a:rPr>
              <a:t>angles</a:t>
            </a:r>
            <a:r>
              <a:rPr lang="en-GB" sz="1480"/>
              <a:t>, and </a:t>
            </a:r>
            <a:r>
              <a:rPr lang="en-GB" sz="1480" b="1">
                <a:latin typeface="Cormorant Garamond"/>
                <a:ea typeface="Cormorant Garamond"/>
                <a:cs typeface="Cormorant Garamond"/>
                <a:sym typeface="Cormorant Garamond"/>
              </a:rPr>
              <a:t>coordinates</a:t>
            </a:r>
            <a:r>
              <a:rPr lang="en-GB" sz="1480"/>
              <a:t> may be defined;</a:t>
            </a:r>
            <a:endParaRPr sz="1480"/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en-GB" sz="1480"/>
              <a:t>understand </a:t>
            </a:r>
            <a:r>
              <a:rPr lang="en-GB" sz="1480" b="1">
                <a:latin typeface="Cormorant Garamond"/>
                <a:ea typeface="Cormorant Garamond"/>
                <a:cs typeface="Cormorant Garamond"/>
                <a:sym typeface="Cormorant Garamond"/>
              </a:rPr>
              <a:t>topology</a:t>
            </a:r>
            <a:r>
              <a:rPr lang="en-GB" sz="1480"/>
              <a:t>, and its construction from the basic concept of a </a:t>
            </a:r>
            <a:r>
              <a:rPr lang="en-GB" sz="1480" b="1">
                <a:latin typeface="Cormorant Garamond"/>
                <a:ea typeface="Cormorant Garamond"/>
                <a:cs typeface="Cormorant Garamond"/>
                <a:sym typeface="Cormorant Garamond"/>
              </a:rPr>
              <a:t>neighborhood</a:t>
            </a:r>
            <a:r>
              <a:rPr lang="en-GB" sz="1480"/>
              <a:t>;</a:t>
            </a:r>
            <a:endParaRPr sz="1480"/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en-GB" sz="1480"/>
              <a:t>construct simple representations of space using </a:t>
            </a:r>
            <a:r>
              <a:rPr lang="en-GB" sz="1480" b="1">
                <a:latin typeface="Cormorant Garamond"/>
                <a:ea typeface="Cormorant Garamond"/>
                <a:cs typeface="Cormorant Garamond"/>
                <a:sym typeface="Cormorant Garamond"/>
              </a:rPr>
              <a:t>sets</a:t>
            </a:r>
            <a:r>
              <a:rPr lang="en-GB" sz="1480"/>
              <a:t> and </a:t>
            </a:r>
            <a:r>
              <a:rPr lang="en-GB" sz="1480" b="1">
                <a:latin typeface="Cormorant Garamond"/>
                <a:ea typeface="Cormorant Garamond"/>
                <a:cs typeface="Cormorant Garamond"/>
                <a:sym typeface="Cormorant Garamond"/>
              </a:rPr>
              <a:t>graphs</a:t>
            </a:r>
            <a:r>
              <a:rPr lang="en-GB" sz="1480"/>
              <a:t>; and</a:t>
            </a:r>
            <a:endParaRPr sz="1480"/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lang="en-GB" sz="1480"/>
              <a:t>appreciate how a </a:t>
            </a:r>
            <a:r>
              <a:rPr lang="en-GB" sz="1480" b="1">
                <a:latin typeface="Cormorant Garamond"/>
                <a:ea typeface="Cormorant Garamond"/>
                <a:cs typeface="Cormorant Garamond"/>
                <a:sym typeface="Cormorant Garamond"/>
              </a:rPr>
              <a:t>metric space</a:t>
            </a:r>
            <a:r>
              <a:rPr lang="en-GB" sz="1480"/>
              <a:t> formalizes the concept of distance between points in space.</a:t>
            </a:r>
            <a:endParaRPr sz="148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Convexity</a:t>
            </a:r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set is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convex</a:t>
            </a:r>
            <a:r>
              <a:rPr lang="en-GB"/>
              <a:t> if every point is visible from every other point within the set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Let </a:t>
            </a:r>
            <a:r>
              <a:rPr lang="en-GB" i="1"/>
              <a:t>S</a:t>
            </a:r>
            <a:r>
              <a:rPr lang="en-GB"/>
              <a:t> be a set of points in the Euclidean plane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Point </a:t>
            </a:r>
            <a:r>
              <a:rPr lang="en-GB" i="1"/>
              <a:t>x</a:t>
            </a:r>
            <a:r>
              <a:rPr lang="en-GB"/>
              <a:t> in </a:t>
            </a:r>
            <a:r>
              <a:rPr lang="en-GB" i="1"/>
              <a:t>S</a:t>
            </a:r>
            <a:r>
              <a:rPr lang="en-GB"/>
              <a:t> is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visible</a:t>
            </a:r>
            <a:r>
              <a:rPr lang="en-GB"/>
              <a:t> from point </a:t>
            </a:r>
            <a:r>
              <a:rPr lang="en-GB" i="1"/>
              <a:t>y</a:t>
            </a:r>
            <a:r>
              <a:rPr lang="en-GB"/>
              <a:t> in </a:t>
            </a:r>
            <a:r>
              <a:rPr lang="en-GB" i="1"/>
              <a:t>S</a:t>
            </a:r>
            <a:r>
              <a:rPr lang="en-GB"/>
              <a:t> if either </a:t>
            </a:r>
            <a:r>
              <a:rPr lang="en-GB" i="1"/>
              <a:t>x </a:t>
            </a:r>
            <a:r>
              <a:rPr lang="en-GB"/>
              <a:t>= </a:t>
            </a:r>
            <a:r>
              <a:rPr lang="en-GB" i="1"/>
              <a:t>y</a:t>
            </a:r>
            <a:r>
              <a:rPr lang="en-GB"/>
              <a:t> or it is possible to draw a straight-line segment between </a:t>
            </a:r>
            <a:r>
              <a:rPr lang="en-GB" i="1"/>
              <a:t>x</a:t>
            </a:r>
            <a:r>
              <a:rPr lang="en-GB"/>
              <a:t> and </a:t>
            </a:r>
            <a:r>
              <a:rPr lang="en-GB" i="1"/>
              <a:t>y</a:t>
            </a:r>
            <a:r>
              <a:rPr lang="en-GB"/>
              <a:t> that consists entirely of points of </a:t>
            </a:r>
            <a:r>
              <a:rPr lang="en-GB" i="1"/>
              <a:t>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point </a:t>
            </a:r>
            <a:r>
              <a:rPr lang="en-GB" i="1"/>
              <a:t>x</a:t>
            </a:r>
            <a:r>
              <a:rPr lang="en-GB"/>
              <a:t> in </a:t>
            </a:r>
            <a:r>
              <a:rPr lang="en-GB" i="1"/>
              <a:t>S</a:t>
            </a:r>
            <a:r>
              <a:rPr lang="en-GB"/>
              <a:t> is an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observation point</a:t>
            </a:r>
            <a:r>
              <a:rPr lang="en-GB"/>
              <a:t> for </a:t>
            </a:r>
            <a:r>
              <a:rPr lang="en-GB" i="1"/>
              <a:t>S</a:t>
            </a:r>
            <a:r>
              <a:rPr lang="en-GB"/>
              <a:t> if every point of </a:t>
            </a:r>
            <a:r>
              <a:rPr lang="en-GB" i="1"/>
              <a:t>S</a:t>
            </a:r>
            <a:r>
              <a:rPr lang="en-GB"/>
              <a:t> is visible from </a:t>
            </a:r>
            <a:r>
              <a:rPr lang="en-GB" i="1"/>
              <a:t>x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set </a:t>
            </a:r>
            <a:r>
              <a:rPr lang="en-GB" i="1"/>
              <a:t>S</a:t>
            </a:r>
            <a:r>
              <a:rPr lang="en-GB"/>
              <a:t> is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semi-convex</a:t>
            </a:r>
            <a:r>
              <a:rPr lang="en-GB"/>
              <a:t> (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star-shaped</a:t>
            </a:r>
            <a:r>
              <a:rPr lang="en-GB"/>
              <a:t> if </a:t>
            </a:r>
            <a:r>
              <a:rPr lang="en-GB" i="1"/>
              <a:t>S</a:t>
            </a:r>
            <a:r>
              <a:rPr lang="en-GB"/>
              <a:t> is a polygonal region) if there is some observation point for </a:t>
            </a:r>
            <a:r>
              <a:rPr lang="en-GB" i="1"/>
              <a:t>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set </a:t>
            </a:r>
            <a:r>
              <a:rPr lang="en-GB" i="1"/>
              <a:t>S</a:t>
            </a:r>
            <a:r>
              <a:rPr lang="en-GB"/>
              <a:t> is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convex</a:t>
            </a:r>
            <a:r>
              <a:rPr lang="en-GB"/>
              <a:t> if every point of </a:t>
            </a:r>
            <a:r>
              <a:rPr lang="en-GB" i="1"/>
              <a:t>S</a:t>
            </a:r>
            <a:r>
              <a:rPr lang="en-GB"/>
              <a:t> is an observation point for </a:t>
            </a:r>
            <a:r>
              <a:rPr lang="en-GB" i="1"/>
              <a:t>S</a:t>
            </a:r>
            <a:endParaRPr i="1"/>
          </a:p>
        </p:txBody>
      </p:sp>
      <p:sp>
        <p:nvSpPr>
          <p:cNvPr id="222" name="Google Shape;222;p29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Convexity</a:t>
            </a:r>
            <a:endParaRPr/>
          </a:p>
        </p:txBody>
      </p:sp>
      <p:sp>
        <p:nvSpPr>
          <p:cNvPr id="228" name="Google Shape;228;p30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75" y="2591450"/>
            <a:ext cx="4816199" cy="20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0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9627" y="711775"/>
            <a:ext cx="265167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/>
        </p:nvSpPr>
        <p:spPr>
          <a:xfrm>
            <a:off x="4824025" y="1139825"/>
            <a:ext cx="329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visibility</a:t>
            </a:r>
            <a:endParaRPr sz="18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3.3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Topology of space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Topology</a:t>
            </a:r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Topology is the “study of form” and concerns properties that are invariant under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topological transformations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Intuitively, topological transformations are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rubber sheet transformations</a:t>
            </a:r>
            <a:endParaRPr b="1" i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44" name="Google Shape;244;p32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45" name="Google Shape;245;p3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0949" y="2320775"/>
            <a:ext cx="4429940" cy="247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set topology</a:t>
            </a:r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One way of defining a topological space is with the idea of a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neighborhood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 </a:t>
            </a:r>
            <a:r>
              <a:rPr lang="en-GB" i="1"/>
              <a:t>S</a:t>
            </a:r>
            <a:r>
              <a:rPr lang="en-GB"/>
              <a:t> be a given set of points. A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topological space</a:t>
            </a:r>
            <a:r>
              <a:rPr lang="en-GB"/>
              <a:t> is a collection of subsets of </a:t>
            </a:r>
            <a:r>
              <a:rPr lang="en-GB" i="1"/>
              <a:t>S</a:t>
            </a:r>
            <a:r>
              <a:rPr lang="en-GB"/>
              <a:t>, called “neighborhoods,” that satisfy the following two conditions: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i="1"/>
              <a:t>T1</a:t>
            </a:r>
            <a:r>
              <a:rPr lang="en-GB"/>
              <a:t> Every point in </a:t>
            </a:r>
            <a:r>
              <a:rPr lang="en-GB" i="1"/>
              <a:t>S</a:t>
            </a:r>
            <a:r>
              <a:rPr lang="en-GB"/>
              <a:t> is in some neighborhood.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i="1"/>
              <a:t>T2</a:t>
            </a:r>
            <a:r>
              <a:rPr lang="en-GB"/>
              <a:t> The intersection of any two neighborhoods of any point </a:t>
            </a:r>
            <a:r>
              <a:rPr lang="en-GB" i="1"/>
              <a:t>x</a:t>
            </a:r>
            <a:r>
              <a:rPr lang="en-GB"/>
              <a:t> in </a:t>
            </a:r>
            <a:r>
              <a:rPr lang="en-GB" i="1"/>
              <a:t>S</a:t>
            </a:r>
            <a:r>
              <a:rPr lang="en-GB"/>
              <a:t> contains a neighborhood of </a:t>
            </a:r>
            <a:r>
              <a:rPr lang="en-GB" i="1"/>
              <a:t>x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Points in the Cartesian plane and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open disks</a:t>
            </a:r>
            <a:r>
              <a:rPr lang="en-GB"/>
              <a:t> (circles surrounding the points) form a topology</a:t>
            </a:r>
            <a:endParaRPr/>
          </a:p>
        </p:txBody>
      </p:sp>
      <p:sp>
        <p:nvSpPr>
          <p:cNvPr id="252" name="Google Shape;252;p33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set topology</a:t>
            </a:r>
            <a:endParaRPr/>
          </a:p>
        </p:txBody>
      </p:sp>
      <p:sp>
        <p:nvSpPr>
          <p:cNvPr id="258" name="Google Shape;258;p34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988" y="1228150"/>
            <a:ext cx="7595776" cy="3213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usual topology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3394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usual topology</a:t>
            </a:r>
            <a:r>
              <a:rPr lang="en-GB"/>
              <a:t> is that topology which naturally comes to mind with the Euclidean plane and corresponds to the rubber-sheet topology</a:t>
            </a:r>
            <a:endParaRPr/>
          </a:p>
        </p:txBody>
      </p:sp>
      <p:sp>
        <p:nvSpPr>
          <p:cNvPr id="266" name="Google Shape;266;p35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67" name="Google Shape;267;p3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250" y="930525"/>
            <a:ext cx="3934400" cy="37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Travel time topology</a:t>
            </a: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3394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 the neighborhoods be all </a:t>
            </a:r>
            <a:r>
              <a:rPr lang="en-GB" i="1"/>
              <a:t>t</a:t>
            </a:r>
            <a:r>
              <a:rPr lang="en-GB"/>
              <a:t>-zones around a point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Then </a:t>
            </a:r>
            <a:r>
              <a:rPr lang="en-GB" i="1"/>
              <a:t>T1</a:t>
            </a:r>
            <a:r>
              <a:rPr lang="en-GB"/>
              <a:t> and </a:t>
            </a:r>
            <a:r>
              <a:rPr lang="en-GB" i="1"/>
              <a:t>T2</a:t>
            </a:r>
            <a:r>
              <a:rPr lang="en-GB"/>
              <a:t> are satisfied</a:t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0300" y="839825"/>
            <a:ext cx="3114363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Nearness</a:t>
            </a: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29499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 </a:t>
            </a:r>
            <a:r>
              <a:rPr lang="en-GB" i="1"/>
              <a:t>S</a:t>
            </a:r>
            <a:r>
              <a:rPr lang="en-GB"/>
              <a:t> be a topological space. Then </a:t>
            </a:r>
            <a:r>
              <a:rPr lang="en-GB" i="1"/>
              <a:t>S</a:t>
            </a:r>
            <a:r>
              <a:rPr lang="en-GB"/>
              <a:t> has a set of neighborhoods associated with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 </a:t>
            </a:r>
            <a:r>
              <a:rPr lang="en-GB" i="1"/>
              <a:t>C</a:t>
            </a:r>
            <a:r>
              <a:rPr lang="en-GB"/>
              <a:t> be a subset of points in </a:t>
            </a:r>
            <a:r>
              <a:rPr lang="en-GB" i="1"/>
              <a:t>S</a:t>
            </a:r>
            <a:r>
              <a:rPr lang="en-GB"/>
              <a:t> and </a:t>
            </a:r>
            <a:r>
              <a:rPr lang="en-GB" i="1"/>
              <a:t>c</a:t>
            </a:r>
            <a:r>
              <a:rPr lang="en-GB"/>
              <a:t> an individual point in </a:t>
            </a:r>
            <a:r>
              <a:rPr lang="en-GB" i="1"/>
              <a:t>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Define </a:t>
            </a:r>
            <a:r>
              <a:rPr lang="en-GB" i="1"/>
              <a:t>c</a:t>
            </a:r>
            <a:r>
              <a:rPr lang="en-GB"/>
              <a:t> to be near </a:t>
            </a:r>
            <a:r>
              <a:rPr lang="en-GB" i="1"/>
              <a:t>C</a:t>
            </a:r>
            <a:r>
              <a:rPr lang="en-GB"/>
              <a:t> if every neighborhood of c contains some point of </a:t>
            </a:r>
            <a:r>
              <a:rPr lang="en-GB" i="1"/>
              <a:t>C</a:t>
            </a:r>
            <a:endParaRPr i="1"/>
          </a:p>
        </p:txBody>
      </p:sp>
      <p:sp>
        <p:nvSpPr>
          <p:cNvPr id="282" name="Google Shape;282;p3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83" name="Google Shape;283;p3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376" y="1461875"/>
            <a:ext cx="4449801" cy="26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and closed sets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40929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 </a:t>
            </a:r>
            <a:r>
              <a:rPr lang="en-GB" i="1"/>
              <a:t>S</a:t>
            </a:r>
            <a:r>
              <a:rPr lang="en-GB"/>
              <a:t> be a topological space and </a:t>
            </a:r>
            <a:r>
              <a:rPr lang="en-GB" i="1"/>
              <a:t>X</a:t>
            </a:r>
            <a:r>
              <a:rPr lang="en-GB"/>
              <a:t> be a subset of points of </a:t>
            </a:r>
            <a:r>
              <a:rPr lang="en-GB" i="1"/>
              <a:t>S</a:t>
            </a:r>
            <a:r>
              <a:rPr lang="en-GB"/>
              <a:t>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Then </a:t>
            </a:r>
            <a:r>
              <a:rPr lang="en-GB" i="1"/>
              <a:t>X</a:t>
            </a:r>
            <a:r>
              <a:rPr lang="en-GB"/>
              <a:t> is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open</a:t>
            </a:r>
            <a:r>
              <a:rPr lang="en-GB"/>
              <a:t> if every point of </a:t>
            </a:r>
            <a:r>
              <a:rPr lang="en-GB" i="1"/>
              <a:t>X</a:t>
            </a:r>
            <a:r>
              <a:rPr lang="en-GB"/>
              <a:t> can be surrounded by a neighborhood that is entirely within </a:t>
            </a:r>
            <a:r>
              <a:rPr lang="en-GB" i="1"/>
              <a:t>X</a:t>
            </a:r>
            <a:endParaRPr i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i.e., a set that does not contain its boundary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Then </a:t>
            </a:r>
            <a:r>
              <a:rPr lang="en-GB" i="1"/>
              <a:t>X</a:t>
            </a:r>
            <a:r>
              <a:rPr lang="en-GB"/>
              <a:t> is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closed</a:t>
            </a:r>
            <a:r>
              <a:rPr lang="en-GB"/>
              <a:t> if it contains all its near points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i.e., set that does contain its boundary</a:t>
            </a:r>
            <a:endParaRPr/>
          </a:p>
        </p:txBody>
      </p:sp>
      <p:sp>
        <p:nvSpPr>
          <p:cNvPr id="290" name="Google Shape;290;p38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91" name="Google Shape;291;p38"/>
          <p:cNvPicPr preferRelativeResize="0"/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92049" y="2201500"/>
            <a:ext cx="2002001" cy="241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8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900" y="366575"/>
            <a:ext cx="2051550" cy="241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Geometry and invariance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Geometry</a:t>
            </a:r>
            <a:r>
              <a:rPr lang="en-GB"/>
              <a:t>: provides a formal representation of the abstract properties and structures within a space, founded on the idea of invariance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Invariance</a:t>
            </a:r>
            <a:r>
              <a:rPr lang="en-GB"/>
              <a:t>: a group of transformations of space under which propositions remain true, for example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distance is invariant under translations and rotations but not scalings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angle and parallelism are invariant under translations, rotations, and scalings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Closure, boundary, interior</a:t>
            </a:r>
            <a:endParaRPr/>
          </a:p>
        </p:txBody>
      </p:sp>
      <p:sp>
        <p:nvSpPr>
          <p:cNvPr id="298" name="Google Shape;298;p39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40563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 </a:t>
            </a:r>
            <a:r>
              <a:rPr lang="en-GB" i="1"/>
              <a:t>S</a:t>
            </a:r>
            <a:r>
              <a:rPr lang="en-GB"/>
              <a:t> be a topological space and </a:t>
            </a:r>
            <a:r>
              <a:rPr lang="en-GB" i="1"/>
              <a:t>X</a:t>
            </a:r>
            <a:r>
              <a:rPr lang="en-GB"/>
              <a:t> be a subset of points of </a:t>
            </a:r>
            <a:r>
              <a:rPr lang="en-GB" i="1"/>
              <a:t>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closure</a:t>
            </a:r>
            <a:r>
              <a:rPr lang="en-GB"/>
              <a:t> of </a:t>
            </a:r>
            <a:r>
              <a:rPr lang="en-GB" i="1"/>
              <a:t>X</a:t>
            </a:r>
            <a:r>
              <a:rPr lang="en-GB"/>
              <a:t> is the union of </a:t>
            </a:r>
            <a:r>
              <a:rPr lang="en-GB" i="1"/>
              <a:t>X</a:t>
            </a:r>
            <a:r>
              <a:rPr lang="en-GB"/>
              <a:t> with the set of all its near points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interior</a:t>
            </a:r>
            <a:r>
              <a:rPr lang="en-GB"/>
              <a:t> of </a:t>
            </a:r>
            <a:r>
              <a:rPr lang="en-GB" i="1"/>
              <a:t>X</a:t>
            </a:r>
            <a:r>
              <a:rPr lang="en-GB"/>
              <a:t> consists of all points which belong to </a:t>
            </a:r>
            <a:r>
              <a:rPr lang="en-GB" i="1"/>
              <a:t>X</a:t>
            </a:r>
            <a:r>
              <a:rPr lang="en-GB"/>
              <a:t> and are not near points of the complement of </a:t>
            </a:r>
            <a:r>
              <a:rPr lang="en-GB" i="1"/>
              <a:t>X</a:t>
            </a:r>
            <a:r>
              <a:rPr lang="en-GB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boundary</a:t>
            </a:r>
            <a:r>
              <a:rPr lang="en-GB"/>
              <a:t> of </a:t>
            </a:r>
            <a:r>
              <a:rPr lang="en-GB" i="1"/>
              <a:t>X</a:t>
            </a:r>
            <a:r>
              <a:rPr lang="en-GB"/>
              <a:t> consists of all points which are near to both </a:t>
            </a:r>
            <a:r>
              <a:rPr lang="en-GB" i="1"/>
              <a:t>X</a:t>
            </a:r>
            <a:r>
              <a:rPr lang="en-GB"/>
              <a:t> and the complement of </a:t>
            </a:r>
            <a:r>
              <a:rPr lang="en-GB" i="1"/>
              <a:t>X</a:t>
            </a:r>
            <a:r>
              <a:rPr lang="en-GB"/>
              <a:t>.</a:t>
            </a:r>
            <a:endParaRPr/>
          </a:p>
        </p:txBody>
      </p:sp>
      <p:sp>
        <p:nvSpPr>
          <p:cNvPr id="299" name="Google Shape;299;p39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321" y="1308225"/>
            <a:ext cx="3183375" cy="29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Topology and embedding space</a:t>
            </a:r>
            <a:endParaRPr/>
          </a:p>
        </p:txBody>
      </p:sp>
      <p:sp>
        <p:nvSpPr>
          <p:cNvPr id="306" name="Google Shape;306;p40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3200" y="1234050"/>
            <a:ext cx="4612251" cy="343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/>
        </p:nvSpPr>
        <p:spPr>
          <a:xfrm>
            <a:off x="7444125" y="2571750"/>
            <a:ext cx="1267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1-space</a:t>
            </a:r>
            <a:endParaRPr sz="1800" i="1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1693975" y="2579075"/>
            <a:ext cx="12675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i="1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2-space</a:t>
            </a:r>
            <a:endParaRPr sz="1800" i="1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Connectedness I</a:t>
            </a:r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Let </a:t>
            </a:r>
            <a:r>
              <a:rPr lang="en-GB" i="1"/>
              <a:t>S</a:t>
            </a:r>
            <a:r>
              <a:rPr lang="en-GB"/>
              <a:t> be a topological space and </a:t>
            </a:r>
            <a:r>
              <a:rPr lang="en-GB" i="1"/>
              <a:t>X</a:t>
            </a:r>
            <a:r>
              <a:rPr lang="en-GB"/>
              <a:t> be a subset of points of </a:t>
            </a:r>
            <a:r>
              <a:rPr lang="en-GB" i="1"/>
              <a:t>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Then </a:t>
            </a:r>
            <a:r>
              <a:rPr lang="en-GB" i="1"/>
              <a:t>X</a:t>
            </a:r>
            <a:r>
              <a:rPr lang="en-GB"/>
              <a:t> is connected if whenever it is partitioned into two non-empty disjoint subsets, </a:t>
            </a:r>
            <a:r>
              <a:rPr lang="en-GB" i="1"/>
              <a:t>A</a:t>
            </a:r>
            <a:r>
              <a:rPr lang="en-GB"/>
              <a:t> and </a:t>
            </a:r>
            <a:r>
              <a:rPr lang="en-GB" i="1"/>
              <a:t>B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either </a:t>
            </a:r>
            <a:r>
              <a:rPr lang="en-GB" i="1"/>
              <a:t>A</a:t>
            </a:r>
            <a:r>
              <a:rPr lang="en-GB"/>
              <a:t> contains a point near </a:t>
            </a:r>
            <a:r>
              <a:rPr lang="en-GB" i="1"/>
              <a:t>B</a:t>
            </a:r>
            <a:r>
              <a:rPr lang="en-GB"/>
              <a:t>, or </a:t>
            </a:r>
            <a:r>
              <a:rPr lang="en-GB" i="1"/>
              <a:t>B</a:t>
            </a:r>
            <a:r>
              <a:rPr lang="en-GB"/>
              <a:t> contains a point near </a:t>
            </a:r>
            <a:r>
              <a:rPr lang="en-GB" i="1"/>
              <a:t>A</a:t>
            </a:r>
            <a:r>
              <a:rPr lang="en-GB"/>
              <a:t>, or both</a:t>
            </a:r>
            <a:endParaRPr/>
          </a:p>
        </p:txBody>
      </p:sp>
      <p:sp>
        <p:nvSpPr>
          <p:cNvPr id="316" name="Google Shape;316;p41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17" name="Google Shape;317;p4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125" y="2515871"/>
            <a:ext cx="4073776" cy="21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Topological invariants</a:t>
            </a:r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39246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Properties that are preserved by topological transformations are called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topological invariants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24" name="Google Shape;324;p42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25" name="Google Shape;325;p4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825" y="949500"/>
            <a:ext cx="3121260" cy="377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4562" y="2335975"/>
            <a:ext cx="3419474" cy="23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Topological equivalents</a:t>
            </a: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32943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Sets in the plane that can be transformed into one another while maintaining topological invariants are termed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topological equivalents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Sets </a:t>
            </a:r>
            <a:r>
              <a:rPr lang="en-GB" i="1"/>
              <a:t>S</a:t>
            </a:r>
            <a:r>
              <a:rPr lang="en-GB"/>
              <a:t> and </a:t>
            </a:r>
            <a:r>
              <a:rPr lang="en-GB" i="1"/>
              <a:t>T</a:t>
            </a:r>
            <a:r>
              <a:rPr lang="en-GB"/>
              <a:t> are topologically equivalent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Sets </a:t>
            </a:r>
            <a:r>
              <a:rPr lang="en-GB" i="1"/>
              <a:t>U</a:t>
            </a:r>
            <a:r>
              <a:rPr lang="en-GB"/>
              <a:t> and </a:t>
            </a:r>
            <a:r>
              <a:rPr lang="en-GB" i="1"/>
              <a:t>V</a:t>
            </a:r>
            <a:r>
              <a:rPr lang="en-GB"/>
              <a:t> are not topologically equivalent to any other shown</a:t>
            </a:r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34" name="Google Shape;334;p43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484" y="1068425"/>
            <a:ext cx="3262518" cy="356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Classifying 1D objects topologically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Examples below show some 1D planar objects that are all mutually topologically not equivalent</a:t>
            </a:r>
            <a:endParaRPr/>
          </a:p>
        </p:txBody>
      </p:sp>
      <p:sp>
        <p:nvSpPr>
          <p:cNvPr id="341" name="Google Shape;341;p44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425" y="2235626"/>
            <a:ext cx="7210200" cy="214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Connectedness II</a:t>
            </a:r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4012500" cy="3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 set in a topological space is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path-connected</a:t>
            </a:r>
            <a:r>
              <a:rPr lang="en-GB"/>
              <a:t> if any two points in the set can be joined by a path that lies wholly in the set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 set </a:t>
            </a:r>
            <a:r>
              <a:rPr lang="en-GB" i="1"/>
              <a:t>X</a:t>
            </a:r>
            <a:r>
              <a:rPr lang="en-GB"/>
              <a:t> in the Euclidean plane with the usual topology is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weakly connected</a:t>
            </a:r>
            <a:r>
              <a:rPr lang="en-GB"/>
              <a:t> if it is possible to transform </a:t>
            </a:r>
            <a:r>
              <a:rPr lang="en-GB" i="1"/>
              <a:t>X</a:t>
            </a:r>
            <a:r>
              <a:rPr lang="en-GB"/>
              <a:t> into an unconnected set by the removal of a finite number of points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 (path) connected set </a:t>
            </a:r>
            <a:r>
              <a:rPr lang="en-GB" i="1"/>
              <a:t>X</a:t>
            </a:r>
            <a:r>
              <a:rPr lang="en-GB"/>
              <a:t> in the Euclidean plane with the usual topology is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strongly connected</a:t>
            </a:r>
            <a:r>
              <a:rPr lang="en-GB"/>
              <a:t> if it is not weakly connected</a:t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7201" y="1589775"/>
            <a:ext cx="3568199" cy="22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4-intersection model (4IM)</a:t>
            </a:r>
            <a:endParaRPr/>
          </a:p>
        </p:txBody>
      </p:sp>
      <p:sp>
        <p:nvSpPr>
          <p:cNvPr id="356" name="Google Shape;356;p46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4-intersection model (4IM) is an important characterization of the topological relationships between spatial objects based on the point-set topology notions of boundary and interior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4IM considers the following four sets: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357" name="Google Shape;357;p46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58" name="Google Shape;358;p4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1395" y="2651525"/>
            <a:ext cx="3914830" cy="8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6"/>
          <p:cNvSpPr txBox="1"/>
          <p:nvPr/>
        </p:nvSpPr>
        <p:spPr>
          <a:xfrm>
            <a:off x="1879725" y="3579575"/>
            <a:ext cx="33516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Notation</a:t>
            </a:r>
            <a:endParaRPr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morant Garamond Medium"/>
              <a:buChar char="●"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Boundary of </a:t>
            </a:r>
            <a:r>
              <a:rPr lang="en-GB" i="1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X </a:t>
            </a: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is:</a:t>
            </a:r>
            <a:endParaRPr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morant Garamond Medium"/>
              <a:buChar char="●"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Interior of </a:t>
            </a:r>
            <a:r>
              <a:rPr lang="en-GB" i="1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X </a:t>
            </a: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is: </a:t>
            </a:r>
            <a:endParaRPr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60" name="Google Shape;360;p4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7740" y="4024310"/>
            <a:ext cx="384701" cy="35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5775" y="4404731"/>
            <a:ext cx="384701" cy="35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4-intersection model (4IM)</a:t>
            </a:r>
            <a:endParaRPr/>
          </a:p>
        </p:txBody>
      </p:sp>
      <p:sp>
        <p:nvSpPr>
          <p:cNvPr id="367" name="Google Shape;367;p47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Each of point sets may either be empty (written ∅, the empty set) or non-empty (¬∅)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the Euclidean plane, only eight of 4 × 4 = 16 different mutually exclusive combinations can occur</a:t>
            </a:r>
            <a:endParaRPr/>
          </a:p>
        </p:txBody>
      </p:sp>
      <p:sp>
        <p:nvSpPr>
          <p:cNvPr id="368" name="Google Shape;368;p4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575" y="2618623"/>
            <a:ext cx="5312633" cy="210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4-intersection model (4IM)</a:t>
            </a:r>
            <a:endParaRPr/>
          </a:p>
        </p:txBody>
      </p:sp>
      <p:sp>
        <p:nvSpPr>
          <p:cNvPr id="375" name="Google Shape;375;p48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76" name="Google Shape;376;p4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9025" y="1205799"/>
            <a:ext cx="7004552" cy="34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3.1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Euclidean space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Combinatorial topology</a:t>
            </a:r>
            <a:endParaRPr/>
          </a:p>
        </p:txBody>
      </p:sp>
      <p:sp>
        <p:nvSpPr>
          <p:cNvPr id="382" name="Google Shape;382;p49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Euler’s formula</a:t>
            </a:r>
            <a:r>
              <a:rPr lang="en-GB"/>
              <a:t>: Given a polyhedron with </a:t>
            </a:r>
            <a:r>
              <a:rPr lang="en-GB" i="1"/>
              <a:t>f</a:t>
            </a:r>
            <a:r>
              <a:rPr lang="en-GB"/>
              <a:t> faces, </a:t>
            </a:r>
            <a:r>
              <a:rPr lang="en-GB" i="1"/>
              <a:t>e</a:t>
            </a:r>
            <a:r>
              <a:rPr lang="en-GB"/>
              <a:t> edges, and </a:t>
            </a:r>
            <a:r>
              <a:rPr lang="en-GB" i="1"/>
              <a:t>v</a:t>
            </a:r>
            <a:r>
              <a:rPr lang="en-GB"/>
              <a:t> vertices, then:  </a:t>
            </a:r>
            <a:r>
              <a:rPr lang="en-GB" i="1"/>
              <a:t>f</a:t>
            </a:r>
            <a:r>
              <a:rPr lang="en-GB"/>
              <a:t> – </a:t>
            </a:r>
            <a:r>
              <a:rPr lang="en-GB" i="1"/>
              <a:t>e</a:t>
            </a:r>
            <a:r>
              <a:rPr lang="en-GB"/>
              <a:t> + </a:t>
            </a:r>
            <a:r>
              <a:rPr lang="en-GB" i="1"/>
              <a:t>v</a:t>
            </a:r>
            <a:r>
              <a:rPr lang="en-GB"/>
              <a:t> = </a:t>
            </a:r>
            <a:r>
              <a:rPr lang="en-GB">
                <a:latin typeface="EB Garamond Medium"/>
                <a:ea typeface="EB Garamond Medium"/>
                <a:cs typeface="EB Garamond Medium"/>
                <a:sym typeface="EB Garamond Medium"/>
              </a:rPr>
              <a:t>2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Remove a single face from a polyhedron and apply a 3-space topological transformation to flatten the shape onto the plane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Given a cellular arrangement in the plane, with </a:t>
            </a:r>
            <a:r>
              <a:rPr lang="en-GB" i="1"/>
              <a:t>f</a:t>
            </a:r>
            <a:r>
              <a:rPr lang="en-GB"/>
              <a:t> cells, </a:t>
            </a:r>
            <a:r>
              <a:rPr lang="en-GB" i="1"/>
              <a:t>e</a:t>
            </a:r>
            <a:r>
              <a:rPr lang="en-GB"/>
              <a:t> edges, and </a:t>
            </a:r>
            <a:r>
              <a:rPr lang="en-GB" i="1"/>
              <a:t>v</a:t>
            </a:r>
            <a:r>
              <a:rPr lang="en-GB"/>
              <a:t> vertices, </a:t>
            </a:r>
            <a:r>
              <a:rPr lang="en-GB" i="1"/>
              <a:t>f</a:t>
            </a:r>
            <a:r>
              <a:rPr lang="en-GB"/>
              <a:t> – </a:t>
            </a:r>
            <a:r>
              <a:rPr lang="en-GB" i="1"/>
              <a:t>e</a:t>
            </a:r>
            <a:r>
              <a:rPr lang="en-GB"/>
              <a:t> + </a:t>
            </a:r>
            <a:r>
              <a:rPr lang="en-GB" i="1"/>
              <a:t>v</a:t>
            </a:r>
            <a:r>
              <a:rPr lang="en-GB"/>
              <a:t> = </a:t>
            </a:r>
            <a:r>
              <a:rPr lang="en-GB">
                <a:latin typeface="EB Garamond Medium"/>
                <a:ea typeface="EB Garamond Medium"/>
                <a:cs typeface="EB Garamond Medium"/>
                <a:sym typeface="EB Garamond Medium"/>
              </a:rPr>
              <a:t>1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result of </a:t>
            </a:r>
            <a:r>
              <a:rPr lang="en-GB" i="1"/>
              <a:t>f</a:t>
            </a:r>
            <a:r>
              <a:rPr lang="en-GB"/>
              <a:t> – </a:t>
            </a:r>
            <a:r>
              <a:rPr lang="en-GB" i="1"/>
              <a:t>e</a:t>
            </a:r>
            <a:r>
              <a:rPr lang="en-GB"/>
              <a:t> + </a:t>
            </a:r>
            <a:r>
              <a:rPr lang="en-GB" i="1"/>
              <a:t>v</a:t>
            </a:r>
            <a:r>
              <a:rPr lang="en-GB"/>
              <a:t> is called the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Euler characteristic</a:t>
            </a:r>
            <a:r>
              <a:rPr lang="en-GB"/>
              <a:t> of a surface.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383" name="Google Shape;383;p49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Combinatorial topology</a:t>
            </a:r>
            <a:endParaRPr/>
          </a:p>
        </p:txBody>
      </p:sp>
      <p:sp>
        <p:nvSpPr>
          <p:cNvPr id="389" name="Google Shape;389;p50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90" name="Google Shape;39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1387" y="1242825"/>
            <a:ext cx="6830974" cy="34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Simplexes and complexes</a:t>
            </a:r>
            <a:endParaRPr/>
          </a:p>
        </p:txBody>
      </p:sp>
      <p:sp>
        <p:nvSpPr>
          <p:cNvPr id="396" name="Google Shape;396;p51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0-simplex</a:t>
            </a:r>
            <a:r>
              <a:rPr lang="en-GB"/>
              <a:t>: a set consisting of a single point in the Euclidean plane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1-simplex</a:t>
            </a:r>
            <a:r>
              <a:rPr lang="en-GB"/>
              <a:t>: a closed finite straight-line segment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2-simplex</a:t>
            </a:r>
            <a:r>
              <a:rPr lang="en-GB"/>
              <a:t>: a set consisting of all the points on the boundary and in the interior of a triangle whose vertices are not collinear</a:t>
            </a:r>
            <a:endParaRPr/>
          </a:p>
        </p:txBody>
      </p:sp>
      <p:sp>
        <p:nvSpPr>
          <p:cNvPr id="397" name="Google Shape;397;p51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98" name="Google Shape;398;p5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976" y="2822550"/>
            <a:ext cx="4076323" cy="15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2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Simplexes and complexes</a:t>
            </a:r>
            <a:endParaRPr/>
          </a:p>
        </p:txBody>
      </p:sp>
      <p:sp>
        <p:nvSpPr>
          <p:cNvPr id="404" name="Google Shape;404;p52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Simplicial complex</a:t>
            </a:r>
            <a:r>
              <a:rPr lang="en-GB"/>
              <a:t>: simple triangular network structures in the Euclidean plane (two-dimensional case)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face</a:t>
            </a:r>
            <a:r>
              <a:rPr lang="en-GB"/>
              <a:t> of a simplex </a:t>
            </a:r>
            <a:r>
              <a:rPr lang="en-GB" i="1"/>
              <a:t>S</a:t>
            </a:r>
            <a:r>
              <a:rPr lang="en-GB"/>
              <a:t> is a simplex whose vertices form a proper subset of the vertices of </a:t>
            </a:r>
            <a:r>
              <a:rPr lang="en-GB" i="1"/>
              <a:t>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simplicial complex </a:t>
            </a:r>
            <a:r>
              <a:rPr lang="en-GB" i="1"/>
              <a:t>C</a:t>
            </a:r>
            <a:r>
              <a:rPr lang="en-GB"/>
              <a:t> is a finite set of simplexes satisfying the properties: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face of a simplex in </a:t>
            </a:r>
            <a:r>
              <a:rPr lang="en-GB" i="1"/>
              <a:t>C</a:t>
            </a:r>
            <a:r>
              <a:rPr lang="en-GB"/>
              <a:t> is also in </a:t>
            </a:r>
            <a:r>
              <a:rPr lang="en-GB" i="1"/>
              <a:t>C</a:t>
            </a:r>
            <a:endParaRPr i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intersection of two simplexes in </a:t>
            </a:r>
            <a:r>
              <a:rPr lang="en-GB" i="1"/>
              <a:t>C</a:t>
            </a:r>
            <a:r>
              <a:rPr lang="en-GB"/>
              <a:t> is either empty or is also in </a:t>
            </a:r>
            <a:r>
              <a:rPr lang="en-GB" i="1"/>
              <a:t>C</a:t>
            </a:r>
            <a:endParaRPr i="1"/>
          </a:p>
        </p:txBody>
      </p:sp>
      <p:sp>
        <p:nvSpPr>
          <p:cNvPr id="405" name="Google Shape;405;p52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Simplexes and complexes</a:t>
            </a:r>
            <a:endParaRPr/>
          </a:p>
        </p:txBody>
      </p:sp>
      <p:sp>
        <p:nvSpPr>
          <p:cNvPr id="411" name="Google Shape;411;p53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12" name="Google Shape;412;p53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2100" y="1304250"/>
            <a:ext cx="5073851" cy="314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Combinatorial map</a:t>
            </a:r>
            <a:endParaRPr/>
          </a:p>
        </p:txBody>
      </p:sp>
      <p:sp>
        <p:nvSpPr>
          <p:cNvPr id="418" name="Google Shape;418;p54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3653400" cy="3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Assume that the boundary of a cellular arrangement is decomposed into simple arcs and nodes that form a network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Give directions to each arc so that traveling along the arc the object bounded by the arc is to the right of the directed arc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combinatorial map provides a unique and unambiguous representation of a cellular arrangement</a:t>
            </a:r>
            <a:endParaRPr/>
          </a:p>
        </p:txBody>
      </p:sp>
      <p:sp>
        <p:nvSpPr>
          <p:cNvPr id="419" name="Google Shape;419;p54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20" name="Google Shape;420;p54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300" y="1549075"/>
            <a:ext cx="3750676" cy="271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5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3.4</a:t>
            </a:r>
            <a:endParaRPr/>
          </a:p>
        </p:txBody>
      </p:sp>
      <p:sp>
        <p:nvSpPr>
          <p:cNvPr id="426" name="Google Shape;426;p55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spaces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6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 graphs revisited (see Chapter 2)</a:t>
            </a:r>
            <a:endParaRPr/>
          </a:p>
        </p:txBody>
      </p:sp>
      <p:sp>
        <p:nvSpPr>
          <p:cNvPr id="432" name="Google Shape;432;p56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 undirected graph 𝐺=(𝑁,𝐸) is a set of nodes 𝑁 together with a set 𝐸 of unordered pairs of nodes, called edges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directed graph 𝐺=(𝑁,𝐸) is a set of nodes 𝑁 together with a set of edges drawn from a relation on the set of nodes, 𝐸 ⊆ 𝑁 × 𝑁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 (edge) labeled graph 𝐺=(𝑁,𝐸,𝑤) is a set of nodes 𝑁, edges 𝐸, together with an edge-labeling function 𝑤 ∶ 𝐸 → 𝐿 mapping each edge to a label in the set 𝐿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 (edge) weighted graph is a labeled graph 𝐺=(𝑁,𝐸,𝑤) where the labels are drawn from positive numbers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(directed) multigraph 𝐺 = (𝑁,𝐸,𝑠,𝑡) is a set of nodes 𝑁, a set of edges 𝐸, and two functions 𝑠 ∶ 𝐸 → 𝑁 and 𝑡 ∶ 𝐸 → 𝑁 mapping each edge to its start and end node, respectively</a:t>
            </a:r>
            <a:endParaRPr/>
          </a:p>
        </p:txBody>
      </p:sp>
      <p:sp>
        <p:nvSpPr>
          <p:cNvPr id="433" name="Google Shape;433;p56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7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Trees and DAGs</a:t>
            </a:r>
            <a:endParaRPr/>
          </a:p>
        </p:txBody>
      </p:sp>
      <p:sp>
        <p:nvSpPr>
          <p:cNvPr id="439" name="Google Shape;439;p57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37935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tree</a:t>
            </a:r>
            <a:r>
              <a:rPr lang="en-GB"/>
              <a:t> is a connected acyclic graph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rooted tree</a:t>
            </a:r>
            <a:r>
              <a:rPr lang="en-GB"/>
              <a:t> is a tree that has one of its nodes, the root, distinguished from the others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directed acyclic graph</a:t>
            </a:r>
            <a:r>
              <a:rPr lang="en-GB"/>
              <a:t> (DAG) is a connected, directed graph with no cycles. A DAG defines a partial order on its nodes.</a:t>
            </a:r>
            <a:endParaRPr/>
          </a:p>
        </p:txBody>
      </p:sp>
      <p:sp>
        <p:nvSpPr>
          <p:cNvPr id="440" name="Google Shape;440;p57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41" name="Google Shape;441;p57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95287" y="620100"/>
            <a:ext cx="2566051" cy="195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7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1425" y="2767500"/>
            <a:ext cx="3013766" cy="195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Planar graphs</a:t>
            </a:r>
            <a:endParaRPr/>
          </a:p>
        </p:txBody>
      </p:sp>
      <p:sp>
        <p:nvSpPr>
          <p:cNvPr id="448" name="Google Shape;448;p58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planar graph</a:t>
            </a:r>
            <a:r>
              <a:rPr lang="en-GB"/>
              <a:t> can be embedded in the plane in a way that preserves its structure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 particular, planar graph edges are embedded as arcs that may only intersect at nodes of the graph</a:t>
            </a:r>
            <a:endParaRPr/>
          </a:p>
        </p:txBody>
      </p:sp>
      <p:sp>
        <p:nvSpPr>
          <p:cNvPr id="449" name="Google Shape;449;p58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50" name="Google Shape;450;p5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725" y="2481775"/>
            <a:ext cx="4976375" cy="228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Euclidean space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Spatial phenomena are most commonly modeled as embedded in a physical 2- or 3D space, called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Euclidean space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2D Euclidean plane consists of a coordinate frame with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fixed, distinguished point (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origin</a:t>
            </a:r>
            <a:r>
              <a:rPr lang="en-GB"/>
              <a:t>)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pair of orthogonal lines (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axes</a:t>
            </a:r>
            <a:r>
              <a:rPr lang="en-GB"/>
              <a:t>) intersecting in the origin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This coordinatized Euclidean plane transforms spatial properties into properties of tuples of real numbers and is known as the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Cartesian plane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9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Planar graph embeddings</a:t>
            </a:r>
            <a:endParaRPr/>
          </a:p>
        </p:txBody>
      </p:sp>
      <p:sp>
        <p:nvSpPr>
          <p:cNvPr id="456" name="Google Shape;456;p59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There are many topologically inequivalent planar embeddings of a planar graph in the plane</a:t>
            </a:r>
            <a:endParaRPr/>
          </a:p>
        </p:txBody>
      </p:sp>
      <p:sp>
        <p:nvSpPr>
          <p:cNvPr id="457" name="Google Shape;457;p59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58" name="Google Shape;458;p59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8575" y="1924120"/>
            <a:ext cx="5455473" cy="283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Dual of a planar graph</a:t>
            </a:r>
            <a:endParaRPr/>
          </a:p>
        </p:txBody>
      </p:sp>
      <p:sp>
        <p:nvSpPr>
          <p:cNvPr id="464" name="Google Shape;464;p60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27483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dual </a:t>
            </a:r>
            <a:r>
              <a:rPr lang="en-GB" i="1"/>
              <a:t>G</a:t>
            </a:r>
            <a:r>
              <a:rPr lang="en-GB"/>
              <a:t>* is obtained from a planar graph </a:t>
            </a:r>
            <a:r>
              <a:rPr lang="en-GB" i="1"/>
              <a:t>G</a:t>
            </a:r>
            <a:r>
              <a:rPr lang="en-GB"/>
              <a:t> and its planar embedding by: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associating a node in </a:t>
            </a:r>
            <a:r>
              <a:rPr lang="en-GB" i="1"/>
              <a:t>G</a:t>
            </a:r>
            <a:r>
              <a:rPr lang="en-GB"/>
              <a:t>* with each face in </a:t>
            </a:r>
            <a:r>
              <a:rPr lang="en-GB" i="1"/>
              <a:t>G</a:t>
            </a:r>
            <a:endParaRPr i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two nodes in </a:t>
            </a:r>
            <a:r>
              <a:rPr lang="en-GB" i="1"/>
              <a:t>G</a:t>
            </a:r>
            <a:r>
              <a:rPr lang="en-GB"/>
              <a:t>* are connected by an edge if and only if their corresponding faces in </a:t>
            </a:r>
            <a:r>
              <a:rPr lang="en-GB" i="1"/>
              <a:t>G</a:t>
            </a:r>
            <a:r>
              <a:rPr lang="en-GB"/>
              <a:t> are adjacent</a:t>
            </a:r>
            <a:endParaRPr/>
          </a:p>
        </p:txBody>
      </p:sp>
      <p:sp>
        <p:nvSpPr>
          <p:cNvPr id="465" name="Google Shape;465;p60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66" name="Google Shape;466;p60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3549" y="895925"/>
            <a:ext cx="4159901" cy="35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1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 spaces</a:t>
            </a:r>
            <a:endParaRPr/>
          </a:p>
        </p:txBody>
      </p:sp>
      <p:sp>
        <p:nvSpPr>
          <p:cNvPr id="472" name="Google Shape;472;p61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4977300" cy="3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point-set </a:t>
            </a:r>
            <a:r>
              <a:rPr lang="en-GB" i="1"/>
              <a:t>S</a:t>
            </a:r>
            <a:r>
              <a:rPr lang="en-GB"/>
              <a:t> is a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metric space</a:t>
            </a:r>
            <a:r>
              <a:rPr lang="en-GB"/>
              <a:t> if there is a distance function </a:t>
            </a:r>
            <a:r>
              <a:rPr lang="en-GB" i="1"/>
              <a:t>d</a:t>
            </a:r>
            <a:r>
              <a:rPr lang="en-GB"/>
              <a:t>, which takes ordered pairs (</a:t>
            </a:r>
            <a:r>
              <a:rPr lang="en-GB" i="1"/>
              <a:t>s</a:t>
            </a:r>
            <a:r>
              <a:rPr lang="en-GB"/>
              <a:t>,</a:t>
            </a:r>
            <a:r>
              <a:rPr lang="en-GB" i="1"/>
              <a:t>t</a:t>
            </a:r>
            <a:r>
              <a:rPr lang="en-GB"/>
              <a:t>) of elements of </a:t>
            </a:r>
            <a:r>
              <a:rPr lang="en-GB" i="1"/>
              <a:t>S</a:t>
            </a:r>
            <a:r>
              <a:rPr lang="en-GB"/>
              <a:t> and returns a distance that satisfies the following conditions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For each pair </a:t>
            </a:r>
            <a:r>
              <a:rPr lang="en-GB" i="1"/>
              <a:t>s</a:t>
            </a:r>
            <a:r>
              <a:rPr lang="en-GB"/>
              <a:t>, </a:t>
            </a:r>
            <a:r>
              <a:rPr lang="en-GB" i="1"/>
              <a:t>t</a:t>
            </a:r>
            <a:r>
              <a:rPr lang="en-GB"/>
              <a:t> in </a:t>
            </a:r>
            <a:r>
              <a:rPr lang="en-GB" i="1"/>
              <a:t>S</a:t>
            </a:r>
            <a:r>
              <a:rPr lang="en-GB"/>
              <a:t>, </a:t>
            </a:r>
            <a:r>
              <a:rPr lang="en-GB" i="1"/>
              <a:t>d</a:t>
            </a:r>
            <a:r>
              <a:rPr lang="en-GB"/>
              <a:t>(</a:t>
            </a:r>
            <a:r>
              <a:rPr lang="en-GB" i="1"/>
              <a:t>s</a:t>
            </a:r>
            <a:r>
              <a:rPr lang="en-GB"/>
              <a:t>,</a:t>
            </a:r>
            <a:r>
              <a:rPr lang="en-GB" i="1"/>
              <a:t>t</a:t>
            </a:r>
            <a:r>
              <a:rPr lang="en-GB"/>
              <a:t>) &gt; </a:t>
            </a:r>
            <a:r>
              <a:rPr lang="en-GB">
                <a:latin typeface="EB Garamond Medium"/>
                <a:ea typeface="EB Garamond Medium"/>
                <a:cs typeface="EB Garamond Medium"/>
                <a:sym typeface="EB Garamond Medium"/>
              </a:rPr>
              <a:t>0</a:t>
            </a:r>
            <a:r>
              <a:rPr lang="en-GB"/>
              <a:t> if </a:t>
            </a:r>
            <a:r>
              <a:rPr lang="en-GB" i="1"/>
              <a:t>s</a:t>
            </a:r>
            <a:r>
              <a:rPr lang="en-GB"/>
              <a:t> and </a:t>
            </a:r>
            <a:r>
              <a:rPr lang="en-GB" i="1"/>
              <a:t>t</a:t>
            </a:r>
            <a:r>
              <a:rPr lang="en-GB"/>
              <a:t> are distinct points and </a:t>
            </a:r>
            <a:r>
              <a:rPr lang="en-GB" i="1"/>
              <a:t>d</a:t>
            </a:r>
            <a:r>
              <a:rPr lang="en-GB"/>
              <a:t>(</a:t>
            </a:r>
            <a:r>
              <a:rPr lang="en-GB" i="1"/>
              <a:t>s</a:t>
            </a:r>
            <a:r>
              <a:rPr lang="en-GB"/>
              <a:t>,</a:t>
            </a:r>
            <a:r>
              <a:rPr lang="en-GB" i="1"/>
              <a:t>t</a:t>
            </a:r>
            <a:r>
              <a:rPr lang="en-GB"/>
              <a:t>) = </a:t>
            </a:r>
            <a:r>
              <a:rPr lang="en-GB">
                <a:latin typeface="EB Garamond Medium"/>
                <a:ea typeface="EB Garamond Medium"/>
                <a:cs typeface="EB Garamond Medium"/>
                <a:sym typeface="EB Garamond Medium"/>
              </a:rPr>
              <a:t>0</a:t>
            </a:r>
            <a:r>
              <a:rPr lang="en-GB"/>
              <a:t> if </a:t>
            </a:r>
            <a:r>
              <a:rPr lang="en-GB" i="1"/>
              <a:t>s</a:t>
            </a:r>
            <a:r>
              <a:rPr lang="en-GB"/>
              <a:t> and </a:t>
            </a:r>
            <a:r>
              <a:rPr lang="en-GB" i="1"/>
              <a:t>t</a:t>
            </a:r>
            <a:r>
              <a:rPr lang="en-GB"/>
              <a:t> are identical (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indiscernibility</a:t>
            </a:r>
            <a:r>
              <a:rPr lang="en-GB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For each pair </a:t>
            </a:r>
            <a:r>
              <a:rPr lang="en-GB" i="1"/>
              <a:t>s</a:t>
            </a:r>
            <a:r>
              <a:rPr lang="en-GB"/>
              <a:t>, </a:t>
            </a:r>
            <a:r>
              <a:rPr lang="en-GB" i="1"/>
              <a:t>t</a:t>
            </a:r>
            <a:r>
              <a:rPr lang="en-GB"/>
              <a:t> in </a:t>
            </a:r>
            <a:r>
              <a:rPr lang="en-GB" i="1"/>
              <a:t>S</a:t>
            </a:r>
            <a:r>
              <a:rPr lang="en-GB"/>
              <a:t>, the distance from </a:t>
            </a:r>
            <a:r>
              <a:rPr lang="en-GB" i="1"/>
              <a:t>s</a:t>
            </a:r>
            <a:r>
              <a:rPr lang="en-GB"/>
              <a:t> to </a:t>
            </a:r>
            <a:r>
              <a:rPr lang="en-GB" i="1"/>
              <a:t>t</a:t>
            </a:r>
            <a:r>
              <a:rPr lang="en-GB"/>
              <a:t> is equal to the distance from </a:t>
            </a:r>
            <a:r>
              <a:rPr lang="en-GB" i="1"/>
              <a:t>t</a:t>
            </a:r>
            <a:r>
              <a:rPr lang="en-GB"/>
              <a:t> to </a:t>
            </a:r>
            <a:r>
              <a:rPr lang="en-GB" i="1"/>
              <a:t>s</a:t>
            </a:r>
            <a:r>
              <a:rPr lang="en-GB"/>
              <a:t>, </a:t>
            </a:r>
            <a:r>
              <a:rPr lang="en-GB" i="1"/>
              <a:t>d</a:t>
            </a:r>
            <a:r>
              <a:rPr lang="en-GB"/>
              <a:t>(</a:t>
            </a:r>
            <a:r>
              <a:rPr lang="en-GB" i="1"/>
              <a:t>s</a:t>
            </a:r>
            <a:r>
              <a:rPr lang="en-GB"/>
              <a:t>,</a:t>
            </a:r>
            <a:r>
              <a:rPr lang="en-GB" i="1"/>
              <a:t>t</a:t>
            </a:r>
            <a:r>
              <a:rPr lang="en-GB"/>
              <a:t>) = </a:t>
            </a:r>
            <a:r>
              <a:rPr lang="en-GB" i="1"/>
              <a:t>d</a:t>
            </a:r>
            <a:r>
              <a:rPr lang="en-GB"/>
              <a:t>(</a:t>
            </a:r>
            <a:r>
              <a:rPr lang="en-GB" i="1"/>
              <a:t>t</a:t>
            </a:r>
            <a:r>
              <a:rPr lang="en-GB"/>
              <a:t>,</a:t>
            </a:r>
            <a:r>
              <a:rPr lang="en-GB" i="1"/>
              <a:t>s</a:t>
            </a:r>
            <a:r>
              <a:rPr lang="en-GB"/>
              <a:t>) (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symmetry</a:t>
            </a:r>
            <a:r>
              <a:rPr lang="en-GB"/>
              <a:t>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For each triple </a:t>
            </a:r>
            <a:r>
              <a:rPr lang="en-GB" i="1"/>
              <a:t>s</a:t>
            </a:r>
            <a:r>
              <a:rPr lang="en-GB"/>
              <a:t>, </a:t>
            </a:r>
            <a:r>
              <a:rPr lang="en-GB" i="1"/>
              <a:t>t</a:t>
            </a:r>
            <a:r>
              <a:rPr lang="en-GB"/>
              <a:t>, </a:t>
            </a:r>
            <a:r>
              <a:rPr lang="en-GB" i="1"/>
              <a:t>u</a:t>
            </a:r>
            <a:r>
              <a:rPr lang="en-GB"/>
              <a:t> in </a:t>
            </a:r>
            <a:r>
              <a:rPr lang="en-GB" i="1"/>
              <a:t>S</a:t>
            </a:r>
            <a:r>
              <a:rPr lang="en-GB"/>
              <a:t>, the sum of the distances from </a:t>
            </a:r>
            <a:r>
              <a:rPr lang="en-GB" i="1"/>
              <a:t>s</a:t>
            </a:r>
            <a:r>
              <a:rPr lang="en-GB"/>
              <a:t> to </a:t>
            </a:r>
            <a:r>
              <a:rPr lang="en-GB" i="1"/>
              <a:t>t</a:t>
            </a:r>
            <a:r>
              <a:rPr lang="en-GB"/>
              <a:t> and from </a:t>
            </a:r>
            <a:r>
              <a:rPr lang="en-GB" i="1"/>
              <a:t>t</a:t>
            </a:r>
            <a:r>
              <a:rPr lang="en-GB"/>
              <a:t> to </a:t>
            </a:r>
            <a:r>
              <a:rPr lang="en-GB" i="1"/>
              <a:t>u</a:t>
            </a:r>
            <a:r>
              <a:rPr lang="en-GB"/>
              <a:t> is always at least as large as the distance from </a:t>
            </a:r>
            <a:r>
              <a:rPr lang="en-GB" i="1"/>
              <a:t>s</a:t>
            </a:r>
            <a:r>
              <a:rPr lang="en-GB"/>
              <a:t> to </a:t>
            </a:r>
            <a:r>
              <a:rPr lang="en-GB" i="1"/>
              <a:t>u</a:t>
            </a:r>
            <a:r>
              <a:rPr lang="en-GB"/>
              <a:t> (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triangle inequality</a:t>
            </a:r>
            <a:r>
              <a:rPr lang="en-GB"/>
              <a:t>)</a:t>
            </a:r>
            <a:endParaRPr/>
          </a:p>
        </p:txBody>
      </p:sp>
      <p:sp>
        <p:nvSpPr>
          <p:cNvPr id="473" name="Google Shape;473;p61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74" name="Google Shape;474;p61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1375" y="2901500"/>
            <a:ext cx="2208624" cy="1352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2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Metrics on the globe</a:t>
            </a:r>
            <a:endParaRPr/>
          </a:p>
        </p:txBody>
      </p:sp>
      <p:sp>
        <p:nvSpPr>
          <p:cNvPr id="480" name="Google Shape;480;p62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81" name="Google Shape;481;p62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1650" y="1124825"/>
            <a:ext cx="3939475" cy="36987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62"/>
          <p:cNvSpPr txBox="1"/>
          <p:nvPr/>
        </p:nvSpPr>
        <p:spPr>
          <a:xfrm>
            <a:off x="6551375" y="1495850"/>
            <a:ext cx="1195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metric </a:t>
            </a:r>
            <a:endParaRPr sz="18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83" name="Google Shape;483;p62"/>
          <p:cNvSpPr txBox="1"/>
          <p:nvPr/>
        </p:nvSpPr>
        <p:spPr>
          <a:xfrm>
            <a:off x="1872250" y="1495850"/>
            <a:ext cx="1195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metric</a:t>
            </a:r>
            <a:endParaRPr sz="18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84" name="Google Shape;484;p62"/>
          <p:cNvSpPr txBox="1"/>
          <p:nvPr/>
        </p:nvSpPr>
        <p:spPr>
          <a:xfrm>
            <a:off x="7399700" y="3340900"/>
            <a:ext cx="1195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metric </a:t>
            </a:r>
            <a:endParaRPr sz="18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85" name="Google Shape;485;p62"/>
          <p:cNvSpPr txBox="1"/>
          <p:nvPr/>
        </p:nvSpPr>
        <p:spPr>
          <a:xfrm>
            <a:off x="1621775" y="3340900"/>
            <a:ext cx="15012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quasimetric</a:t>
            </a:r>
            <a:endParaRPr sz="18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Fractal geometry</a:t>
            </a:r>
            <a:endParaRPr/>
          </a:p>
        </p:txBody>
      </p:sp>
      <p:sp>
        <p:nvSpPr>
          <p:cNvPr id="491" name="Google Shape;491;p63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Scale dependence</a:t>
            </a:r>
            <a:r>
              <a:rPr lang="en-GB"/>
              <a:t>: appearance and characteristics of many geographic and natural phenomena depend on the scale at which they are observed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Straight lines and smooth curves of Euclidean geometry are not well suited to modeling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self-similarity</a:t>
            </a:r>
            <a:r>
              <a:rPr lang="en-GB"/>
              <a:t> and </a:t>
            </a: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scale dependence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Fractals</a:t>
            </a:r>
            <a:r>
              <a:rPr lang="en-GB"/>
              <a:t>: self-similar across all scales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Defined recursively, rather than by describing their shape directly</a:t>
            </a:r>
            <a:endParaRPr/>
          </a:p>
        </p:txBody>
      </p:sp>
      <p:sp>
        <p:nvSpPr>
          <p:cNvPr id="492" name="Google Shape;492;p63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93" name="Google Shape;493;p63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5775" y="3163350"/>
            <a:ext cx="5776302" cy="16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4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Fractal dimension</a:t>
            </a:r>
            <a:endParaRPr/>
          </a:p>
        </p:txBody>
      </p:sp>
      <p:sp>
        <p:nvSpPr>
          <p:cNvPr id="499" name="Google Shape;499;p64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6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Self-affine fractals</a:t>
            </a:r>
            <a:r>
              <a:rPr lang="en-GB"/>
              <a:t>: constructed using affine transformations within the generator, so rotations, reflections, and shears can be used in addition to scaling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b="1">
                <a:latin typeface="Cormorant Garamond"/>
                <a:ea typeface="Cormorant Garamond"/>
                <a:cs typeface="Cormorant Garamond"/>
                <a:sym typeface="Cormorant Garamond"/>
              </a:rPr>
              <a:t>Fractal dimension</a:t>
            </a:r>
            <a:r>
              <a:rPr lang="en-GB"/>
              <a:t>: an indicator of shape complexity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Lies somewhere between the Euclidean dimensions of the shape and its embedding space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shape with a high fractal dimension is complex enough to nearly fill its embedding space (space filling)</a:t>
            </a:r>
            <a:endParaRPr/>
          </a:p>
        </p:txBody>
      </p:sp>
      <p:sp>
        <p:nvSpPr>
          <p:cNvPr id="500" name="Google Shape;500;p64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5"/>
          <p:cNvSpPr txBox="1">
            <a:spLocks noGrp="1"/>
          </p:cNvSpPr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Acknowledgments</a:t>
            </a:r>
            <a:endParaRPr/>
          </a:p>
        </p:txBody>
      </p:sp>
      <p:sp>
        <p:nvSpPr>
          <p:cNvPr id="506" name="Google Shape;506;p65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507" name="Google Shape;507;p65"/>
          <p:cNvSpPr txBox="1"/>
          <p:nvPr/>
        </p:nvSpPr>
        <p:spPr>
          <a:xfrm>
            <a:off x="2357550" y="3028950"/>
            <a:ext cx="64425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Book website: </a:t>
            </a:r>
            <a:r>
              <a:rPr lang="en-GB" sz="1800" u="sng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http://gisacp.duckham.org</a:t>
            </a: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</a:t>
            </a:r>
            <a:b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</a:b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All images: GIS: A Computing Perspective 3e, unless otherwise stated 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Artwork: Lou Bloomer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Points</a:t>
            </a: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3544500" cy="37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 point in the Cartesian plane is associated with a unique pair of real number </a:t>
            </a:r>
            <a:r>
              <a:rPr lang="en-GB" sz="1700" i="1"/>
              <a:t>a</a:t>
            </a:r>
            <a:r>
              <a:rPr lang="en-GB" sz="1700"/>
              <a:t> = (</a:t>
            </a:r>
            <a:r>
              <a:rPr lang="en-GB" sz="1700" i="1"/>
              <a:t>x</a:t>
            </a:r>
            <a:r>
              <a:rPr lang="en-GB" sz="1700"/>
              <a:t>, </a:t>
            </a:r>
            <a:r>
              <a:rPr lang="en-GB" sz="1700" i="1"/>
              <a:t>y</a:t>
            </a:r>
            <a:r>
              <a:rPr lang="en-GB" sz="1700"/>
              <a:t>) measuring distance from the origin in the </a:t>
            </a:r>
            <a:r>
              <a:rPr lang="en-GB" sz="1700" i="1"/>
              <a:t>x</a:t>
            </a:r>
            <a:r>
              <a:rPr lang="en-GB" sz="1700"/>
              <a:t> and </a:t>
            </a:r>
            <a:r>
              <a:rPr lang="en-GB" sz="1700" i="1"/>
              <a:t>y</a:t>
            </a:r>
            <a:r>
              <a:rPr lang="en-GB" sz="1700"/>
              <a:t> directions. It is sometimes convenient to think of the point </a:t>
            </a:r>
            <a:r>
              <a:rPr lang="en-GB" sz="1700" i="1"/>
              <a:t>a</a:t>
            </a:r>
            <a:r>
              <a:rPr lang="en-GB" sz="1700"/>
              <a:t> as a vector.</a:t>
            </a:r>
            <a:endParaRPr sz="1700"/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Scalar: Addition, subtraction, and multiplication</a:t>
            </a:r>
            <a:endParaRPr sz="1700"/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Norm:</a:t>
            </a:r>
            <a:endParaRPr sz="1700"/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Distance: </a:t>
            </a:r>
            <a:endParaRPr sz="1700"/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Angle between vectors:</a:t>
            </a:r>
            <a:endParaRPr sz="1700"/>
          </a:p>
        </p:txBody>
      </p:sp>
      <p:sp>
        <p:nvSpPr>
          <p:cNvPr id="108" name="Google Shape;108;p15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4301" y="1235420"/>
            <a:ext cx="3347675" cy="264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2450" y="3680400"/>
            <a:ext cx="1040075" cy="2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125" y="4242804"/>
            <a:ext cx="1225300" cy="37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1508" y="3969300"/>
            <a:ext cx="1829874" cy="3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6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157" y="2294566"/>
            <a:ext cx="1744130" cy="345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0289" y="2335910"/>
            <a:ext cx="202981" cy="26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1989" y="1751114"/>
            <a:ext cx="2270376" cy="31574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line incident with </a:t>
            </a:r>
            <a:r>
              <a:rPr lang="en-GB" sz="1700" i="1"/>
              <a:t>a</a:t>
            </a:r>
            <a:r>
              <a:rPr lang="en-GB" sz="1700"/>
              <a:t> and </a:t>
            </a:r>
            <a:r>
              <a:rPr lang="en-GB" sz="1700" b="1">
                <a:latin typeface="Cormorant Garamond"/>
                <a:ea typeface="Cormorant Garamond"/>
                <a:cs typeface="Cormorant Garamond"/>
                <a:sym typeface="Cormorant Garamond"/>
              </a:rPr>
              <a:t>b</a:t>
            </a:r>
            <a:r>
              <a:rPr lang="en-GB" sz="1700"/>
              <a:t> is defined as the point set: </a:t>
            </a:r>
            <a:endParaRPr sz="1700"/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line segment between a and b is defined as the point set:</a:t>
            </a:r>
            <a:br>
              <a:rPr lang="en-GB" sz="1700"/>
            </a:br>
            <a:endParaRPr sz="1700"/>
          </a:p>
          <a:p>
            <a:pPr marL="457200" lvl="0" indent="-3365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The half line radiating from b and passing through a is defined as the point set:</a:t>
            </a:r>
            <a:endParaRPr sz="1700"/>
          </a:p>
        </p:txBody>
      </p:sp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Lines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6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2125" y="1224776"/>
            <a:ext cx="1375342" cy="3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1225" y="2225675"/>
            <a:ext cx="5487151" cy="28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1622000" y="1152475"/>
            <a:ext cx="7210200" cy="35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polyline</a:t>
            </a:r>
            <a:r>
              <a:rPr lang="en-GB" sz="1600"/>
              <a:t> in Cartesian space is a finite set of line segments (called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edges</a:t>
            </a:r>
            <a:r>
              <a:rPr lang="en-GB" sz="1600"/>
              <a:t>) such that each edge end-point is shared by exactly two edges, except possibly for two points, called the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extremes</a:t>
            </a:r>
            <a:r>
              <a:rPr lang="en-GB" sz="1600"/>
              <a:t> of the polyline.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If no two edges intersect at any place other than possibly at their end-points, the polyline is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simple</a:t>
            </a:r>
            <a:r>
              <a:rPr lang="en-GB" sz="1600"/>
              <a:t>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polyline is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closed</a:t>
            </a:r>
            <a:r>
              <a:rPr lang="en-GB" sz="1600"/>
              <a:t> if it has no extreme points.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(simple) polygon in R2 is the area enclosed by a simple closed polyline. This polyline forms the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boundary</a:t>
            </a:r>
            <a:r>
              <a:rPr lang="en-GB" sz="1600"/>
              <a:t> of the polygon. Each end-point of an edge of the polyline is called a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vertex</a:t>
            </a:r>
            <a:r>
              <a:rPr lang="en-GB" sz="1600"/>
              <a:t> of the polygon.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convex</a:t>
            </a:r>
            <a:r>
              <a:rPr lang="en-GB" sz="1600"/>
              <a:t> polygon has every point intervisible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star-shaped</a:t>
            </a:r>
            <a:r>
              <a:rPr lang="en-GB" sz="1600"/>
              <a:t> or </a:t>
            </a:r>
            <a:r>
              <a:rPr lang="en-GB" sz="1600" b="1">
                <a:latin typeface="Cormorant Garamond"/>
                <a:ea typeface="Cormorant Garamond"/>
                <a:cs typeface="Cormorant Garamond"/>
                <a:sym typeface="Cormorant Garamond"/>
              </a:rPr>
              <a:t>semi-convex</a:t>
            </a:r>
            <a:r>
              <a:rPr lang="en-GB" sz="1600"/>
              <a:t> polygon has at least one point that is intervisible</a:t>
            </a:r>
            <a:endParaRPr sz="1600"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Polygons</a:t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Polygons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4930" y="985970"/>
            <a:ext cx="5217553" cy="37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ISACP3e">
  <a:themeElements>
    <a:clrScheme name="Plum">
      <a:dk1>
        <a:srgbClr val="6C40F5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711D4D"/>
      </a:accent2>
      <a:accent3>
        <a:srgbClr val="302161"/>
      </a:accent3>
      <a:accent4>
        <a:srgbClr val="916AA6"/>
      </a:accent4>
      <a:accent5>
        <a:srgbClr val="C87CA7"/>
      </a:accent5>
      <a:accent6>
        <a:srgbClr val="7F72AB"/>
      </a:accent6>
      <a:hlink>
        <a:srgbClr val="3E3EA1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1b52b3a1-dbcb-41fb-a452-370cf542753f}" enabled="1" method="Privileged" siteId="{d1323671-cdbe-4417-b4d4-bdb24b51316b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2830</Words>
  <Application>Microsoft Macintosh PowerPoint</Application>
  <PresentationFormat>On-screen Show (16:9)</PresentationFormat>
  <Paragraphs>222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Cormorant Garamond Medium</vt:lpstr>
      <vt:lpstr>Open Sans Light</vt:lpstr>
      <vt:lpstr>Arial</vt:lpstr>
      <vt:lpstr>EB Garamond Medium</vt:lpstr>
      <vt:lpstr>Open Sans</vt:lpstr>
      <vt:lpstr>Cormorant Garamond</vt:lpstr>
      <vt:lpstr>Cormorant Garamond SemiBold</vt:lpstr>
      <vt:lpstr>GISACP3e</vt:lpstr>
      <vt:lpstr>Chapter 3: Fundamental  Spatial Concepts</vt:lpstr>
      <vt:lpstr>Learning outcomes</vt:lpstr>
      <vt:lpstr>Geometry and invariance</vt:lpstr>
      <vt:lpstr>Section 3.1</vt:lpstr>
      <vt:lpstr>Euclidean space</vt:lpstr>
      <vt:lpstr>Points</vt:lpstr>
      <vt:lpstr>Lines</vt:lpstr>
      <vt:lpstr>Polygons</vt:lpstr>
      <vt:lpstr>Polygons</vt:lpstr>
      <vt:lpstr>Polygons</vt:lpstr>
      <vt:lpstr>Polygons</vt:lpstr>
      <vt:lpstr>Transformations</vt:lpstr>
      <vt:lpstr>Section 3.2</vt:lpstr>
      <vt:lpstr>Sets</vt:lpstr>
      <vt:lpstr>Sets</vt:lpstr>
      <vt:lpstr>Distinguished sets</vt:lpstr>
      <vt:lpstr>Relations</vt:lpstr>
      <vt:lpstr>Functions</vt:lpstr>
      <vt:lpstr>Functions</vt:lpstr>
      <vt:lpstr>Convexity</vt:lpstr>
      <vt:lpstr>Convexity</vt:lpstr>
      <vt:lpstr>Section 3.3</vt:lpstr>
      <vt:lpstr>Topology</vt:lpstr>
      <vt:lpstr>Point set topology</vt:lpstr>
      <vt:lpstr>Point set topology</vt:lpstr>
      <vt:lpstr>The usual topology</vt:lpstr>
      <vt:lpstr>Travel time topology</vt:lpstr>
      <vt:lpstr>Nearness</vt:lpstr>
      <vt:lpstr>Open and closed sets</vt:lpstr>
      <vt:lpstr>Closure, boundary, interior</vt:lpstr>
      <vt:lpstr>Topology and embedding space</vt:lpstr>
      <vt:lpstr>Connectedness I</vt:lpstr>
      <vt:lpstr>Topological invariants</vt:lpstr>
      <vt:lpstr>Topological equivalents</vt:lpstr>
      <vt:lpstr>Classifying 1D objects topologically</vt:lpstr>
      <vt:lpstr>Connectedness II</vt:lpstr>
      <vt:lpstr>4-intersection model (4IM)</vt:lpstr>
      <vt:lpstr>4-intersection model (4IM)</vt:lpstr>
      <vt:lpstr>4-intersection model (4IM)</vt:lpstr>
      <vt:lpstr>Combinatorial topology</vt:lpstr>
      <vt:lpstr>Combinatorial topology</vt:lpstr>
      <vt:lpstr>Simplexes and complexes</vt:lpstr>
      <vt:lpstr>Simplexes and complexes</vt:lpstr>
      <vt:lpstr>Simplexes and complexes</vt:lpstr>
      <vt:lpstr>Combinatorial map</vt:lpstr>
      <vt:lpstr>Section 3.4</vt:lpstr>
      <vt:lpstr>Abstract graphs revisited (see Chapter 2)</vt:lpstr>
      <vt:lpstr>Trees and DAGs</vt:lpstr>
      <vt:lpstr>Planar graphs</vt:lpstr>
      <vt:lpstr>Planar graph embeddings</vt:lpstr>
      <vt:lpstr>Dual of a planar graph</vt:lpstr>
      <vt:lpstr>Metric spaces</vt:lpstr>
      <vt:lpstr>Metrics on the globe</vt:lpstr>
      <vt:lpstr>Fractal geometry</vt:lpstr>
      <vt:lpstr>Fractal dimension</vt:lpstr>
      <vt:lpstr> 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Matt Duckham</cp:lastModifiedBy>
  <cp:revision>3</cp:revision>
  <dcterms:modified xsi:type="dcterms:W3CDTF">2024-12-31T01:06:52Z</dcterms:modified>
</cp:coreProperties>
</file>